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4" roundtripDataSignature="AMtx7mhijm08Ia63fzxWxzPx27/DsoZ0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=&gt; Recurrent (Recursive or repetitive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=&gt; Neural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 =&gt; Network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1- =&gt; 1-data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" name="Google Shape;16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5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4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4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4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4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4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4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mazon.in/gp/customer-reviews/RCEEIEU0VZML6/ref=cm_cr_dp_d_rvw_ttl?ie=UTF8&amp;ASIN=9352135210" TargetMode="External"/><Relationship Id="rId4" Type="http://schemas.openxmlformats.org/officeDocument/2006/relationships/hyperlink" Target="https://www.amazon.in/gp/customer-reviews/RCEEIEU0VZML6/ref=cm_cr_dp_d_rvw_ttl?ie=UTF8&amp;ASIN=9352135210" TargetMode="External"/><Relationship Id="rId5" Type="http://schemas.openxmlformats.org/officeDocument/2006/relationships/hyperlink" Target="https://www.amazon.in/gp/customer-reviews/RCEEIEU0VZML6/ref=cm_cr_dp_d_rvw_ttl?ie=UTF8&amp;ASIN=9352135210" TargetMode="External"/><Relationship Id="rId6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mazon.in/gp/customer-reviews/RCEEIEU0VZML6/ref=cm_cr_dp_d_rvw_ttl?ie=UTF8&amp;ASIN=9352135210" TargetMode="External"/><Relationship Id="rId4" Type="http://schemas.openxmlformats.org/officeDocument/2006/relationships/hyperlink" Target="https://www.amazon.in/gp/customer-reviews/RCEEIEU0VZML6/ref=cm_cr_dp_d_rvw_ttl?ie=UTF8&amp;ASIN=9352135210" TargetMode="External"/><Relationship Id="rId5" Type="http://schemas.openxmlformats.org/officeDocument/2006/relationships/hyperlink" Target="https://www.amazon.in/gp/customer-reviews/RCEEIEU0VZML6/ref=cm_cr_dp_d_rvw_ttl?ie=UTF8&amp;ASIN=9352135210" TargetMode="External"/><Relationship Id="rId6" Type="http://schemas.openxmlformats.org/officeDocument/2006/relationships/hyperlink" Target="https://www.amazon.in/gp/customer-reviews/RCEEIEU0VZML6/ref=cm_cr_dp_d_rvw_ttl?ie=UTF8&amp;ASIN=9352135210" TargetMode="External"/><Relationship Id="rId7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hyperlink" Target="https://www.amazon.in/gp/customer-reviews/RCEEIEU0VZML6/ref=cm_cr_dp_d_rvw_ttl?ie=UTF8&amp;ASIN=9352135210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gif"/><Relationship Id="rId4" Type="http://schemas.openxmlformats.org/officeDocument/2006/relationships/image" Target="../media/image2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hyperlink" Target="https://towardsdatascience.com/illustrated-guide-to-lstms-and-gru-s-a-step-by-step-explanation-44e9eb85bf21" TargetMode="External"/><Relationship Id="rId5" Type="http://schemas.openxmlformats.org/officeDocument/2006/relationships/hyperlink" Target="https://towardsdatascience.com/illustrated-guide-to-recurrent-neural-networks-79e5eb8049c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idx="1" type="body"/>
          </p:nvPr>
        </p:nvSpPr>
        <p:spPr>
          <a:xfrm>
            <a:off x="486800" y="1261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RNN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LSTM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GRU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0"/>
          <p:cNvPicPr preferRelativeResize="0"/>
          <p:nvPr/>
        </p:nvPicPr>
        <p:blipFill rotWithShape="1">
          <a:blip r:embed="rId3">
            <a:alphaModFix/>
          </a:blip>
          <a:srcRect b="0" l="71811" r="3528" t="0"/>
          <a:stretch/>
        </p:blipFill>
        <p:spPr>
          <a:xfrm>
            <a:off x="6195150" y="1586025"/>
            <a:ext cx="1255724" cy="26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725" y="16970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CHATBOT EXAMPLE</a:t>
            </a:r>
            <a:endParaRPr/>
          </a:p>
        </p:txBody>
      </p:sp>
      <p:pic>
        <p:nvPicPr>
          <p:cNvPr id="139" name="Google Shape;13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9250" y="2444050"/>
            <a:ext cx="1656951" cy="165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 txBox="1"/>
          <p:nvPr/>
        </p:nvSpPr>
        <p:spPr>
          <a:xfrm>
            <a:off x="2353250" y="2323650"/>
            <a:ext cx="2466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YOU: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WHAT  TIME  IS  IT ?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2480550" y="4275300"/>
            <a:ext cx="2765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ASKING FOR TIME ….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9" cy="436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40350"/>
            <a:ext cx="8839199" cy="397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150" y="1285875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175" y="1501000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000" y="1285875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82850"/>
            <a:ext cx="8839199" cy="4197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50" y="1126200"/>
            <a:ext cx="6078649" cy="2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4">
            <a:alphaModFix/>
          </a:blip>
          <a:srcRect b="0" l="30515" r="30886" t="0"/>
          <a:stretch/>
        </p:blipFill>
        <p:spPr>
          <a:xfrm>
            <a:off x="7325725" y="1719350"/>
            <a:ext cx="1597777" cy="185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8"/>
          <p:cNvCxnSpPr>
            <a:endCxn id="177" idx="2"/>
          </p:cNvCxnSpPr>
          <p:nvPr/>
        </p:nvCxnSpPr>
        <p:spPr>
          <a:xfrm>
            <a:off x="5923214" y="1405625"/>
            <a:ext cx="2201400" cy="2165400"/>
          </a:xfrm>
          <a:prstGeom prst="bentConnector4">
            <a:avLst>
              <a:gd fmla="val 54025" name="adj1"/>
              <a:gd fmla="val 110997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18"/>
          <p:cNvSpPr txBox="1"/>
          <p:nvPr/>
        </p:nvSpPr>
        <p:spPr>
          <a:xfrm>
            <a:off x="11892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h1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24084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6276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h3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846800" y="1955250"/>
            <a:ext cx="452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h4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8360925" y="2450550"/>
            <a:ext cx="7296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FFNN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143000"/>
            <a:ext cx="7110099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RNN ( recurrent NN )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Great  for modeling sequential data.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Eg of sequential data - speech, audio, text etc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chemeClr val="dk1"/>
                </a:solidFill>
              </a:rPr>
              <a:t>Use cases - speech recognition, language translation, stock prediction etc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15147"/>
            <a:ext cx="5822826" cy="2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904675" y="3297675"/>
            <a:ext cx="76314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RNNs suffer from vanishing gradient hence they have short term memory.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925" y="3737401"/>
            <a:ext cx="5041574" cy="14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/>
        </p:nvSpPr>
        <p:spPr>
          <a:xfrm>
            <a:off x="714975" y="602350"/>
            <a:ext cx="7857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LSTM and GRU ( comes to rescue to tackle short term memory issue )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345750"/>
            <a:ext cx="4831150" cy="3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350" y="1650550"/>
            <a:ext cx="3855651" cy="252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1" cy="28704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328300" y="3195525"/>
            <a:ext cx="2816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 arch.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Good for speed as it has less tensor ops.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Suffers short term memory.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4158575" y="3224725"/>
            <a:ext cx="44211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Quite complex.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Good for modeling longer sequences which has long term dependencies.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Conquers short term memory.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46925"/>
            <a:ext cx="8762476" cy="45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USE cases -</a:t>
            </a:r>
            <a:endParaRPr/>
          </a:p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Speech recognition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Generating caption for a pic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Text generation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Customer review example-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729450" y="2078875"/>
            <a:ext cx="53259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en" sz="1400">
                <a:solidFill>
                  <a:srgbClr val="0066C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5.0 out of 5 stars</a:t>
            </a:r>
            <a:endParaRPr b="1" i="1" sz="1400">
              <a:solidFill>
                <a:srgbClr val="0066C0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perfect book for ML Scikit and Tensorflow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one of the best books you can get for someone who is just starting out in ML, in its libraries such as Tensorflow, </a:t>
            </a:r>
            <a:r>
              <a:rPr b="1" i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covers the basics very good.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book, it is 5/5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1400"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8100" y="790463"/>
            <a:ext cx="2667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Customer review example-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729450" y="2078875"/>
            <a:ext cx="53259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en" sz="1400">
                <a:solidFill>
                  <a:srgbClr val="0066C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5.0 out of 5 stars</a:t>
            </a:r>
            <a:endParaRPr b="1" i="1" sz="1400">
              <a:solidFill>
                <a:srgbClr val="0066C0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perfect book </a:t>
            </a:r>
            <a:r>
              <a:rPr b="1" lang="en" sz="1400">
                <a:solidFill>
                  <a:srgbClr val="999999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ML Scikit and Tensorflow</a:t>
            </a:r>
            <a:endParaRPr b="1" sz="1400">
              <a:solidFill>
                <a:srgbClr val="9999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9999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one of the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best books </a:t>
            </a:r>
            <a:r>
              <a:rPr b="1" lang="en" sz="1400">
                <a:solidFill>
                  <a:srgbClr val="B7B7B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can get for someone who is just starting out in ML, in its libraries such as Tensorflow,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covers the basics very good.</a:t>
            </a:r>
            <a:r>
              <a:rPr b="1" lang="en" sz="14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book, it is 5/5</a:t>
            </a:r>
            <a:endParaRPr b="1" sz="14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1400"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8100" y="790463"/>
            <a:ext cx="2667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69100"/>
            <a:ext cx="8839199" cy="127935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52400" y="2676725"/>
            <a:ext cx="8916300" cy="3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" sz="1400" u="none" cap="none" strike="noStrike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perfect       book           for             ML          Scikit        and       Tensorflow</a:t>
            </a:r>
            <a:r>
              <a:rPr b="1" i="0" lang="en" sz="14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This            is             one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50" y="1375550"/>
            <a:ext cx="8839199" cy="232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65775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1" cy="417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Tanh function and Sigmoid function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53950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525"/>
            <a:ext cx="8839199" cy="34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71600"/>
            <a:ext cx="8839199" cy="117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382157"/>
            <a:ext cx="8839199" cy="11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61025"/>
            <a:ext cx="8257025" cy="38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368525" y="525325"/>
            <a:ext cx="6374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Forget gate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256700"/>
            <a:ext cx="8309700" cy="38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/>
        </p:nvSpPr>
        <p:spPr>
          <a:xfrm>
            <a:off x="791900" y="517475"/>
            <a:ext cx="5582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 Gate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75" y="1276425"/>
            <a:ext cx="8252850" cy="3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791900" y="478275"/>
            <a:ext cx="5856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Cell State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175" y="1278025"/>
            <a:ext cx="8283651" cy="37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791900" y="525325"/>
            <a:ext cx="6100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Output Gate</a:t>
            </a:r>
            <a:endParaRPr b="1" i="0" sz="19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675" y="685800"/>
            <a:ext cx="4260724" cy="333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 b="30675" l="0" r="50509" t="2143"/>
          <a:stretch/>
        </p:blipFill>
        <p:spPr>
          <a:xfrm>
            <a:off x="399875" y="678400"/>
            <a:ext cx="3967399" cy="34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9"/>
          <p:cNvPicPr preferRelativeResize="0"/>
          <p:nvPr/>
        </p:nvPicPr>
        <p:blipFill rotWithShape="1">
          <a:blip r:embed="rId3">
            <a:alphaModFix/>
          </a:blip>
          <a:srcRect b="31851" l="54360" r="0" t="1388"/>
          <a:stretch/>
        </p:blipFill>
        <p:spPr>
          <a:xfrm>
            <a:off x="2603125" y="1215325"/>
            <a:ext cx="3472925" cy="32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2" cy="435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References -</a:t>
            </a:r>
            <a:endParaRPr/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http://colah.github.io/posts/2015-08-Understanding-LSTMs/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https://towardsdatascience.com/illustrated-guide-to-lstms-and-gru-s-a-step-by-step-explanation-44e9eb85bf21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https://towardsdatascience.com/illustrated-guide-to-recurrent-neural-networks-79e5eb8049c9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Example of a sequential memory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204275" y="2197625"/>
            <a:ext cx="875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 B C D E F G H I J K L M N O P Q R S T U V W X Y Z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type="title"/>
          </p:nvPr>
        </p:nvSpPr>
        <p:spPr>
          <a:xfrm>
            <a:off x="311700" y="219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Z Y X W V U T S R Q P O N M L K J I H G F E D C B A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type="title"/>
          </p:nvPr>
        </p:nvSpPr>
        <p:spPr>
          <a:xfrm>
            <a:off x="204275" y="2197625"/>
            <a:ext cx="875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 u="sng"/>
              <a:t>H</a:t>
            </a:r>
            <a:r>
              <a:rPr lang="en" sz="2400"/>
              <a:t> I J </a:t>
            </a:r>
            <a:r>
              <a:rPr lang="en" sz="2400">
                <a:solidFill>
                  <a:srgbClr val="999999"/>
                </a:solidFill>
              </a:rPr>
              <a:t>K L M N O P Q R S T U V W X Y Z</a:t>
            </a:r>
            <a:endParaRPr sz="24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311700" y="191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THAT MEANS SEQ. DATA IS EASIER TO REMEMBER!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&amp; RNNs ARE ABSTRACT CONCEPT OF SEQ. MEMORY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